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8" r:id="rId2"/>
    <p:sldMasterId id="2147483792" r:id="rId3"/>
    <p:sldMasterId id="2147483828" r:id="rId4"/>
    <p:sldMasterId id="2147483864" r:id="rId5"/>
  </p:sldMasterIdLst>
  <p:notesMasterIdLst>
    <p:notesMasterId r:id="rId13"/>
  </p:notesMasterIdLst>
  <p:sldIdLst>
    <p:sldId id="256" r:id="rId6"/>
    <p:sldId id="257" r:id="rId7"/>
    <p:sldId id="258" r:id="rId8"/>
    <p:sldId id="259" r:id="rId9"/>
    <p:sldId id="260" r:id="rId10"/>
    <p:sldId id="261"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D74AE6-EE29-4B22-AEDB-64449CBE78C8}" type="datetimeFigureOut">
              <a:rPr lang="en-US" smtClean="0"/>
              <a:pPr/>
              <a:t>2/26/2010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5510F4-047C-465A-9DDB-7D09517372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5510F4-047C-465A-9DDB-7D095173725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5510F4-047C-465A-9DDB-7D095173725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5510F4-047C-465A-9DDB-7D095173725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5510F4-047C-465A-9DDB-7D095173725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5510F4-047C-465A-9DDB-7D095173725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5510F4-047C-465A-9DDB-7D095173725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15510F4-047C-465A-9DDB-7D095173725E}"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91EA5D7-C22A-4B4D-82FD-D4A6659A77BC}" type="datetimeFigureOut">
              <a:rPr lang="en-US" smtClean="0"/>
              <a:pPr/>
              <a:t>2/26/2010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FAEE863A-48B6-4A54-943C-B27D49C272B3}"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FAEE863A-48B6-4A54-943C-B27D49C272B3}"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EE863A-48B6-4A54-943C-B27D49C272B3}"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AEE863A-48B6-4A54-943C-B27D49C272B3}"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B91EA5D7-C22A-4B4D-82FD-D4A6659A77BC}" type="datetimeFigureOut">
              <a:rPr lang="en-US" smtClean="0"/>
              <a:pPr/>
              <a:t>2/26/2010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AEE863A-48B6-4A54-943C-B27D49C272B3}"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FAEE863A-48B6-4A54-943C-B27D49C272B3}"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FAEE863A-48B6-4A54-943C-B27D49C272B3}"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91EA5D7-C22A-4B4D-82FD-D4A6659A77BC}" type="datetimeFigureOut">
              <a:rPr lang="en-US" smtClean="0"/>
              <a:pPr/>
              <a:t>2/26/2010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AEE863A-48B6-4A54-943C-B27D49C272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1EA5D7-C22A-4B4D-82FD-D4A6659A77BC}" type="datetimeFigureOut">
              <a:rPr lang="en-US" smtClean="0"/>
              <a:pPr/>
              <a:t>2/26/2010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B91EA5D7-C22A-4B4D-82FD-D4A6659A77BC}" type="datetimeFigureOut">
              <a:rPr lang="en-US" smtClean="0"/>
              <a:pPr/>
              <a:t>2/26/2010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FAEE863A-48B6-4A54-943C-B27D49C272B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FAEE863A-48B6-4A54-943C-B27D49C272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AEE863A-48B6-4A54-943C-B27D49C272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AEE863A-48B6-4A54-943C-B27D49C272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B91EA5D7-C22A-4B4D-82FD-D4A6659A77BC}" type="datetimeFigureOut">
              <a:rPr lang="en-US" smtClean="0"/>
              <a:pPr/>
              <a:t>2/26/2010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AEE863A-48B6-4A54-943C-B27D49C272B3}"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B91EA5D7-C22A-4B4D-82FD-D4A6659A77BC}" type="datetimeFigureOut">
              <a:rPr lang="en-US" smtClean="0"/>
              <a:pPr/>
              <a:t>2/26/2010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AEE863A-48B6-4A54-943C-B27D49C272B3}"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FAEE863A-48B6-4A54-943C-B27D49C272B3}"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AEE863A-48B6-4A54-943C-B27D49C272B3}"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B91EA5D7-C22A-4B4D-82FD-D4A6659A77BC}" type="datetimeFigureOut">
              <a:rPr lang="en-US" smtClean="0"/>
              <a:pPr/>
              <a:t>2/26/2010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AEE863A-48B6-4A54-943C-B27D49C272B3}"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B91EA5D7-C22A-4B4D-82FD-D4A6659A77BC}" type="datetimeFigureOut">
              <a:rPr lang="en-US" smtClean="0"/>
              <a:pPr/>
              <a:t>2/26/2010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AEE863A-48B6-4A54-943C-B27D49C272B3}"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AEE863A-48B6-4A54-943C-B27D49C272B3}"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91EA5D7-C22A-4B4D-82FD-D4A6659A77BC}" type="datetimeFigureOut">
              <a:rPr lang="en-US" smtClean="0"/>
              <a:pPr/>
              <a:t>2/26/2010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AEE863A-48B6-4A54-943C-B27D49C272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91EA5D7-C22A-4B4D-82FD-D4A6659A77BC}" type="datetimeFigureOut">
              <a:rPr lang="en-US" smtClean="0"/>
              <a:pPr/>
              <a:t>2/26/2010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91EA5D7-C22A-4B4D-82FD-D4A6659A77BC}" type="datetimeFigureOut">
              <a:rPr lang="en-US" smtClean="0"/>
              <a:pPr/>
              <a:t>2/26/2010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91EA5D7-C22A-4B4D-82FD-D4A6659A77BC}" type="datetimeFigureOut">
              <a:rPr lang="en-US" smtClean="0"/>
              <a:pPr/>
              <a:t>2/26/2010</a:t>
            </a:fld>
            <a:endParaRPr lang="en-US"/>
          </a:p>
        </p:txBody>
      </p:sp>
      <p:sp>
        <p:nvSpPr>
          <p:cNvPr id="8" name="Slide Number Placeholder 7"/>
          <p:cNvSpPr>
            <a:spLocks noGrp="1"/>
          </p:cNvSpPr>
          <p:nvPr>
            <p:ph type="sldNum" sz="quarter" idx="11"/>
          </p:nvPr>
        </p:nvSpPr>
        <p:spPr/>
        <p:txBody>
          <a:bodyPr/>
          <a:lstStyle/>
          <a:p>
            <a:fld id="{FAEE863A-48B6-4A54-943C-B27D49C272B3}"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1EA5D7-C22A-4B4D-82FD-D4A6659A77BC}" type="datetimeFigureOut">
              <a:rPr lang="en-US" smtClean="0"/>
              <a:pPr/>
              <a:t>2/26/2010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FAEE863A-48B6-4A54-943C-B27D49C272B3}"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1EA5D7-C22A-4B4D-82FD-D4A6659A77BC}" type="datetimeFigureOut">
              <a:rPr lang="en-US" smtClean="0"/>
              <a:pPr/>
              <a:t>2/26/2010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1EA5D7-C22A-4B4D-82FD-D4A6659A77BC}" type="datetimeFigureOut">
              <a:rPr lang="en-US" smtClean="0"/>
              <a:pPr/>
              <a:t>2/26/2010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1EA5D7-C22A-4B4D-82FD-D4A6659A77BC}" type="datetimeFigureOut">
              <a:rPr lang="en-US" smtClean="0"/>
              <a:pPr/>
              <a:t>2/26/2010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91EA5D7-C22A-4B4D-82FD-D4A6659A77BC}" type="datetimeFigureOut">
              <a:rPr lang="en-US" smtClean="0"/>
              <a:pPr/>
              <a:t>2/26/2010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EE863A-48B6-4A54-943C-B27D49C272B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91EA5D7-C22A-4B4D-82FD-D4A6659A77BC}" type="datetimeFigureOut">
              <a:rPr lang="en-US" smtClean="0"/>
              <a:pPr/>
              <a:t>2/26/2010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AEE863A-48B6-4A54-943C-B27D49C272B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91EA5D7-C22A-4B4D-82FD-D4A6659A77BC}" type="datetimeFigureOut">
              <a:rPr lang="en-US" smtClean="0"/>
              <a:pPr/>
              <a:t>2/26/2010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FAEE863A-48B6-4A54-943C-B27D49C272B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91EA5D7-C22A-4B4D-82FD-D4A6659A77BC}" type="datetimeFigureOut">
              <a:rPr lang="en-US" smtClean="0"/>
              <a:pPr/>
              <a:t>2/26/2010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AEE863A-48B6-4A54-943C-B27D49C272B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91EA5D7-C22A-4B4D-82FD-D4A6659A77BC}" type="datetimeFigureOut">
              <a:rPr lang="en-US" smtClean="0"/>
              <a:pPr/>
              <a:t>2/26/2010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FAEE863A-48B6-4A54-943C-B27D49C272B3}"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91EA5D7-C22A-4B4D-82FD-D4A6659A77BC}" type="datetimeFigureOut">
              <a:rPr lang="en-US" smtClean="0"/>
              <a:pPr/>
              <a:t>2/26/2010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AEE863A-48B6-4A54-943C-B27D49C272B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609600"/>
            <a:ext cx="8229600" cy="1828800"/>
          </a:xfrm>
        </p:spPr>
        <p:txBody>
          <a:bodyPr>
            <a:normAutofit/>
          </a:bodyPr>
          <a:lstStyle/>
          <a:p>
            <a:r>
              <a:rPr lang="en-US" sz="5300" dirty="0" smtClean="0">
                <a:latin typeface="DELANEY" pitchFamily="2" charset="2"/>
              </a:rPr>
              <a:t>Communication In the 21</a:t>
            </a:r>
            <a:r>
              <a:rPr lang="en-US" sz="5300" baseline="30000" dirty="0" smtClean="0">
                <a:latin typeface="DELANEY" pitchFamily="2" charset="2"/>
              </a:rPr>
              <a:t>st</a:t>
            </a:r>
            <a:r>
              <a:rPr lang="en-US" sz="5300" dirty="0" smtClean="0">
                <a:latin typeface="DELANEY" pitchFamily="2" charset="2"/>
              </a:rPr>
              <a:t> century</a:t>
            </a:r>
            <a:endParaRPr lang="en-US" sz="5300" dirty="0">
              <a:latin typeface="DELANEY" pitchFamily="2" charset="2"/>
            </a:endParaRPr>
          </a:p>
        </p:txBody>
      </p:sp>
      <p:pic>
        <p:nvPicPr>
          <p:cNvPr id="25606" name="Picture 6" descr="http://areyousociallyacceptable.com/about/wp-content/uploads/2008/10/istock_000006428830small.jpg"/>
          <p:cNvPicPr>
            <a:picLocks noChangeAspect="1" noChangeArrowheads="1"/>
          </p:cNvPicPr>
          <p:nvPr/>
        </p:nvPicPr>
        <p:blipFill>
          <a:blip r:embed="rId3" cstate="print"/>
          <a:srcRect/>
          <a:stretch>
            <a:fillRect/>
          </a:stretch>
        </p:blipFill>
        <p:spPr bwMode="auto">
          <a:xfrm>
            <a:off x="2209800" y="2971800"/>
            <a:ext cx="4762500" cy="3086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1"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diamond(in)">
                                      <p:cBhvr>
                                        <p:cTn id="13" dur="2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grpId="2" nodeType="clickEffect">
                                  <p:stCondLst>
                                    <p:cond delay="0"/>
                                  </p:stCondLst>
                                  <p:childTnLst>
                                    <p:animEffect transition="out" filter="blinds(horizontal)">
                                      <p:cBhvr>
                                        <p:cTn id="17" dur="500"/>
                                        <p:tgtEl>
                                          <p:spTgt spid="2"/>
                                        </p:tgtEl>
                                      </p:cBhvr>
                                    </p:animEffect>
                                    <p:set>
                                      <p:cBhvr>
                                        <p:cTn id="18" dur="1" fill="hold">
                                          <p:stCondLst>
                                            <p:cond delay="499"/>
                                          </p:stCondLst>
                                        </p:cTn>
                                        <p:tgtEl>
                                          <p:spTgt spid="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3"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box(in)">
                                      <p:cBhvr>
                                        <p:cTn id="23" dur="2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4" fill="hold" grpId="4"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heel(4)">
                                      <p:cBhvr>
                                        <p:cTn id="2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2" grpId="3"/>
      <p:bldP spid="2" grpId="4"/>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47800" y="5029200"/>
            <a:ext cx="6324600" cy="1323439"/>
          </a:xfrm>
          <a:prstGeom prst="rect">
            <a:avLst/>
          </a:prstGeom>
          <a:noFill/>
        </p:spPr>
        <p:txBody>
          <a:bodyPr wrap="square" rtlCol="0">
            <a:spAutoFit/>
          </a:bodyPr>
          <a:lstStyle/>
          <a:p>
            <a:r>
              <a:rPr lang="en-US" sz="2000" dirty="0" smtClean="0">
                <a:latin typeface="Lucida Handwriting" pitchFamily="66" charset="0"/>
              </a:rPr>
              <a:t>Facebook is a social networking site. There are many things to do on facebook. To learn more about facebook go to the page marked facebook on this website.</a:t>
            </a:r>
            <a:endParaRPr lang="en-US" sz="2000" dirty="0">
              <a:latin typeface="Lucida Handwriting" pitchFamily="66" charset="0"/>
            </a:endParaRPr>
          </a:p>
        </p:txBody>
      </p:sp>
      <p:pic>
        <p:nvPicPr>
          <p:cNvPr id="78854" name="Picture 6" descr="http://www.adobe.com/devnet/facebook/articles/build_your_first_facebook_air_app/fig01.jpg"/>
          <p:cNvPicPr>
            <a:picLocks noChangeAspect="1" noChangeArrowheads="1"/>
          </p:cNvPicPr>
          <p:nvPr/>
        </p:nvPicPr>
        <p:blipFill>
          <a:blip r:embed="rId3" cstate="print"/>
          <a:srcRect/>
          <a:stretch>
            <a:fillRect/>
          </a:stretch>
        </p:blipFill>
        <p:spPr bwMode="auto">
          <a:xfrm>
            <a:off x="1371600" y="381000"/>
            <a:ext cx="6324600" cy="4328340"/>
          </a:xfrm>
          <a:prstGeom prst="rect">
            <a:avLst/>
          </a:prstGeom>
          <a:noFill/>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4" name="Picture 2" descr="http://z.about.com/d/weblogs/1/0/V/-/-/-/BloggerHomePage.PNG"/>
          <p:cNvPicPr>
            <a:picLocks noChangeAspect="1" noChangeArrowheads="1"/>
          </p:cNvPicPr>
          <p:nvPr/>
        </p:nvPicPr>
        <p:blipFill>
          <a:blip r:embed="rId3" cstate="print"/>
          <a:srcRect/>
          <a:stretch>
            <a:fillRect/>
          </a:stretch>
        </p:blipFill>
        <p:spPr bwMode="auto">
          <a:xfrm>
            <a:off x="1828800" y="381000"/>
            <a:ext cx="5410200" cy="4153285"/>
          </a:xfrm>
          <a:prstGeom prst="rect">
            <a:avLst/>
          </a:prstGeom>
          <a:noFill/>
        </p:spPr>
      </p:pic>
      <p:sp>
        <p:nvSpPr>
          <p:cNvPr id="3" name="TextBox 2"/>
          <p:cNvSpPr txBox="1"/>
          <p:nvPr/>
        </p:nvSpPr>
        <p:spPr>
          <a:xfrm>
            <a:off x="1371600" y="4876800"/>
            <a:ext cx="6400800" cy="1200329"/>
          </a:xfrm>
          <a:prstGeom prst="rect">
            <a:avLst/>
          </a:prstGeom>
          <a:noFill/>
        </p:spPr>
        <p:txBody>
          <a:bodyPr wrap="square" rtlCol="0">
            <a:spAutoFit/>
          </a:bodyPr>
          <a:lstStyle/>
          <a:p>
            <a:r>
              <a:rPr lang="en-US" dirty="0" smtClean="0">
                <a:solidFill>
                  <a:schemeClr val="accent1">
                    <a:lumMod val="50000"/>
                  </a:schemeClr>
                </a:solidFill>
                <a:latin typeface="Lucida Handwriting" pitchFamily="66" charset="0"/>
              </a:rPr>
              <a:t>A blog is a mixture of many different things, such as some ones thoughts, feelings, ideas, or even there political views. To learn more about blogs go to the Blog page on this website. </a:t>
            </a:r>
            <a:endParaRPr lang="en-US" dirty="0">
              <a:solidFill>
                <a:schemeClr val="accent1">
                  <a:lumMod val="50000"/>
                </a:schemeClr>
              </a:solidFill>
              <a:latin typeface="Lucida Handwriting" pitchFamily="66" charset="0"/>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library.thinkquest.org/08aug/00370/images/Wlm_logo-ic.png"/>
          <p:cNvPicPr>
            <a:picLocks noChangeAspect="1" noChangeArrowheads="1"/>
          </p:cNvPicPr>
          <p:nvPr/>
        </p:nvPicPr>
        <p:blipFill>
          <a:blip r:embed="rId3" cstate="print"/>
          <a:srcRect/>
          <a:stretch>
            <a:fillRect/>
          </a:stretch>
        </p:blipFill>
        <p:spPr bwMode="auto">
          <a:xfrm>
            <a:off x="2971800" y="1066800"/>
            <a:ext cx="3352800" cy="3352800"/>
          </a:xfrm>
          <a:prstGeom prst="rect">
            <a:avLst/>
          </a:prstGeom>
          <a:noFill/>
        </p:spPr>
      </p:pic>
      <p:sp>
        <p:nvSpPr>
          <p:cNvPr id="4" name="TextBox 3"/>
          <p:cNvSpPr txBox="1"/>
          <p:nvPr/>
        </p:nvSpPr>
        <p:spPr>
          <a:xfrm>
            <a:off x="1371600" y="152400"/>
            <a:ext cx="6400800" cy="630942"/>
          </a:xfrm>
          <a:prstGeom prst="rect">
            <a:avLst/>
          </a:prstGeom>
          <a:noFill/>
        </p:spPr>
        <p:txBody>
          <a:bodyPr wrap="square" rtlCol="0">
            <a:spAutoFit/>
          </a:bodyPr>
          <a:lstStyle/>
          <a:p>
            <a:pPr algn="ctr"/>
            <a:r>
              <a:rPr lang="en-US" sz="3500" dirty="0" smtClean="0">
                <a:solidFill>
                  <a:schemeClr val="tx2">
                    <a:lumMod val="25000"/>
                  </a:schemeClr>
                </a:solidFill>
                <a:latin typeface="Lucida Handwriting" pitchFamily="66" charset="0"/>
              </a:rPr>
              <a:t>Instant Messaging</a:t>
            </a:r>
            <a:endParaRPr lang="en-US" sz="3500" dirty="0">
              <a:solidFill>
                <a:schemeClr val="tx2">
                  <a:lumMod val="25000"/>
                </a:schemeClr>
              </a:solidFill>
              <a:latin typeface="Lucida Handwriting" pitchFamily="66" charset="0"/>
            </a:endParaRPr>
          </a:p>
        </p:txBody>
      </p:sp>
      <p:sp>
        <p:nvSpPr>
          <p:cNvPr id="5" name="TextBox 4"/>
          <p:cNvSpPr txBox="1"/>
          <p:nvPr/>
        </p:nvSpPr>
        <p:spPr>
          <a:xfrm>
            <a:off x="1676400" y="4343400"/>
            <a:ext cx="6019800" cy="1938992"/>
          </a:xfrm>
          <a:prstGeom prst="rect">
            <a:avLst/>
          </a:prstGeom>
          <a:noFill/>
        </p:spPr>
        <p:txBody>
          <a:bodyPr wrap="square" rtlCol="0">
            <a:spAutoFit/>
          </a:bodyPr>
          <a:lstStyle/>
          <a:p>
            <a:r>
              <a:rPr lang="en-US" sz="2000" dirty="0" smtClean="0">
                <a:solidFill>
                  <a:schemeClr val="tx2">
                    <a:lumMod val="25000"/>
                  </a:schemeClr>
                </a:solidFill>
                <a:latin typeface="Lucida Handwriting" pitchFamily="66" charset="0"/>
              </a:rPr>
              <a:t>Instant messaging allows you to create a private chat with anyone on your friends list. Like the name the message is sent instantly so you get it right away. To read more go the page labeled Instant Messaging.</a:t>
            </a:r>
            <a:endParaRPr lang="en-US" sz="2000" dirty="0">
              <a:solidFill>
                <a:schemeClr val="tx2">
                  <a:lumMod val="25000"/>
                </a:schemeClr>
              </a:solidFill>
              <a:latin typeface="Lucida Handwriting" pitchFamily="66"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143000" y="4648200"/>
            <a:ext cx="6858000" cy="1477328"/>
          </a:xfrm>
          <a:prstGeom prst="rect">
            <a:avLst/>
          </a:prstGeom>
          <a:noFill/>
        </p:spPr>
        <p:txBody>
          <a:bodyPr wrap="square" rtlCol="0">
            <a:spAutoFit/>
          </a:bodyPr>
          <a:lstStyle/>
          <a:p>
            <a:r>
              <a:rPr lang="en-US" dirty="0" smtClean="0">
                <a:solidFill>
                  <a:schemeClr val="tx2">
                    <a:lumMod val="25000"/>
                  </a:schemeClr>
                </a:solidFill>
                <a:latin typeface="Lucida Handwriting" pitchFamily="66" charset="0"/>
              </a:rPr>
              <a:t>Texting is another way of communicating. It’s a way to communicate easier with out being face to face. Most people use abbreviations when texting. Learn more by going to the like labeled Text Messaging.</a:t>
            </a:r>
            <a:endParaRPr lang="en-US" dirty="0">
              <a:solidFill>
                <a:schemeClr val="tx2">
                  <a:lumMod val="25000"/>
                </a:schemeClr>
              </a:solidFill>
              <a:latin typeface="Lucida Handwriting" pitchFamily="66" charset="0"/>
            </a:endParaRPr>
          </a:p>
        </p:txBody>
      </p:sp>
      <p:sp>
        <p:nvSpPr>
          <p:cNvPr id="7" name="TextBox 6"/>
          <p:cNvSpPr txBox="1"/>
          <p:nvPr/>
        </p:nvSpPr>
        <p:spPr>
          <a:xfrm>
            <a:off x="1676400" y="381000"/>
            <a:ext cx="5867400" cy="630942"/>
          </a:xfrm>
          <a:prstGeom prst="rect">
            <a:avLst/>
          </a:prstGeom>
          <a:noFill/>
        </p:spPr>
        <p:txBody>
          <a:bodyPr wrap="square" rtlCol="0">
            <a:spAutoFit/>
          </a:bodyPr>
          <a:lstStyle/>
          <a:p>
            <a:pPr algn="ctr"/>
            <a:r>
              <a:rPr lang="en-US" sz="3500" dirty="0" smtClean="0">
                <a:solidFill>
                  <a:schemeClr val="tx2">
                    <a:lumMod val="25000"/>
                  </a:schemeClr>
                </a:solidFill>
                <a:latin typeface="Lucida Handwriting" pitchFamily="66" charset="0"/>
              </a:rPr>
              <a:t>Text Messaging</a:t>
            </a:r>
            <a:endParaRPr lang="en-US" sz="3500" dirty="0">
              <a:solidFill>
                <a:schemeClr val="tx2">
                  <a:lumMod val="25000"/>
                </a:schemeClr>
              </a:solidFill>
              <a:latin typeface="Lucida Handwriting" pitchFamily="66" charset="0"/>
            </a:endParaRPr>
          </a:p>
        </p:txBody>
      </p:sp>
      <p:pic>
        <p:nvPicPr>
          <p:cNvPr id="6146" name="Picture 2" descr="http://www.mobileincanada.com/images/news/bell-lg-rumor.jpg"/>
          <p:cNvPicPr>
            <a:picLocks noChangeAspect="1" noChangeArrowheads="1"/>
          </p:cNvPicPr>
          <p:nvPr/>
        </p:nvPicPr>
        <p:blipFill>
          <a:blip r:embed="rId3" cstate="print"/>
          <a:srcRect/>
          <a:stretch>
            <a:fillRect/>
          </a:stretch>
        </p:blipFill>
        <p:spPr bwMode="auto">
          <a:xfrm>
            <a:off x="3429000" y="1295400"/>
            <a:ext cx="2133600" cy="3129280"/>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descr="http://www.fotosearch.com/bthumb/IMZ/IMZ179/eva0043.jpg"/>
          <p:cNvPicPr>
            <a:picLocks noChangeAspect="1" noChangeArrowheads="1"/>
          </p:cNvPicPr>
          <p:nvPr/>
        </p:nvPicPr>
        <p:blipFill>
          <a:blip r:embed="rId3" cstate="print"/>
          <a:srcRect/>
          <a:stretch>
            <a:fillRect/>
          </a:stretch>
        </p:blipFill>
        <p:spPr bwMode="auto">
          <a:xfrm>
            <a:off x="2971800" y="1600200"/>
            <a:ext cx="2590800" cy="2590800"/>
          </a:xfrm>
          <a:prstGeom prst="rect">
            <a:avLst/>
          </a:prstGeom>
          <a:noFill/>
        </p:spPr>
      </p:pic>
      <p:sp>
        <p:nvSpPr>
          <p:cNvPr id="3" name="TextBox 2"/>
          <p:cNvSpPr txBox="1"/>
          <p:nvPr/>
        </p:nvSpPr>
        <p:spPr>
          <a:xfrm>
            <a:off x="1143000" y="381000"/>
            <a:ext cx="6629400" cy="630942"/>
          </a:xfrm>
          <a:prstGeom prst="rect">
            <a:avLst/>
          </a:prstGeom>
          <a:noFill/>
        </p:spPr>
        <p:txBody>
          <a:bodyPr wrap="square" rtlCol="0">
            <a:spAutoFit/>
          </a:bodyPr>
          <a:lstStyle/>
          <a:p>
            <a:pPr algn="ctr"/>
            <a:r>
              <a:rPr lang="en-US" sz="3500" dirty="0" smtClean="0">
                <a:solidFill>
                  <a:schemeClr val="tx2">
                    <a:lumMod val="25000"/>
                  </a:schemeClr>
                </a:solidFill>
                <a:latin typeface="Lucida Handwriting" pitchFamily="66" charset="0"/>
              </a:rPr>
              <a:t>Talking on the Phone</a:t>
            </a:r>
            <a:endParaRPr lang="en-US" sz="3500" dirty="0">
              <a:solidFill>
                <a:schemeClr val="tx2">
                  <a:lumMod val="25000"/>
                </a:schemeClr>
              </a:solidFill>
              <a:latin typeface="Lucida Handwriting" pitchFamily="66" charset="0"/>
            </a:endParaRPr>
          </a:p>
        </p:txBody>
      </p:sp>
      <p:sp>
        <p:nvSpPr>
          <p:cNvPr id="4" name="TextBox 3"/>
          <p:cNvSpPr txBox="1"/>
          <p:nvPr/>
        </p:nvSpPr>
        <p:spPr>
          <a:xfrm>
            <a:off x="1295400" y="4572000"/>
            <a:ext cx="6400800" cy="1477328"/>
          </a:xfrm>
          <a:prstGeom prst="rect">
            <a:avLst/>
          </a:prstGeom>
          <a:noFill/>
        </p:spPr>
        <p:txBody>
          <a:bodyPr wrap="square" rtlCol="0">
            <a:spAutoFit/>
          </a:bodyPr>
          <a:lstStyle/>
          <a:p>
            <a:r>
              <a:rPr lang="en-US" dirty="0" smtClean="0">
                <a:solidFill>
                  <a:schemeClr val="accent1">
                    <a:lumMod val="50000"/>
                  </a:schemeClr>
                </a:solidFill>
                <a:latin typeface="Lucida Handwriting" pitchFamily="66" charset="0"/>
              </a:rPr>
              <a:t>Talking on the phone is very useful when talking to some one far away. You can talk to people from all around the world. It’s used often. Read more at the link named Talking on the Phone.</a:t>
            </a:r>
            <a:endParaRPr lang="en-US" dirty="0">
              <a:solidFill>
                <a:schemeClr val="accent1">
                  <a:lumMod val="50000"/>
                </a:schemeClr>
              </a:solidFill>
              <a:latin typeface="Lucida Handwriting" pitchFamily="66"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228600"/>
            <a:ext cx="6553200" cy="630942"/>
          </a:xfrm>
          <a:prstGeom prst="rect">
            <a:avLst/>
          </a:prstGeom>
          <a:noFill/>
        </p:spPr>
        <p:txBody>
          <a:bodyPr wrap="square" rtlCol="0">
            <a:spAutoFit/>
          </a:bodyPr>
          <a:lstStyle/>
          <a:p>
            <a:pPr algn="ctr"/>
            <a:r>
              <a:rPr lang="en-US" sz="3500" dirty="0" smtClean="0">
                <a:solidFill>
                  <a:schemeClr val="accent1">
                    <a:lumMod val="50000"/>
                  </a:schemeClr>
                </a:solidFill>
                <a:latin typeface="Lucida Handwriting" pitchFamily="66" charset="0"/>
              </a:rPr>
              <a:t>E-Mail</a:t>
            </a:r>
            <a:endParaRPr lang="en-US" sz="3500" dirty="0">
              <a:solidFill>
                <a:schemeClr val="accent1">
                  <a:lumMod val="50000"/>
                </a:schemeClr>
              </a:solidFill>
              <a:latin typeface="Lucida Handwriting" pitchFamily="66" charset="0"/>
            </a:endParaRPr>
          </a:p>
        </p:txBody>
      </p:sp>
      <p:pic>
        <p:nvPicPr>
          <p:cNvPr id="38914" name="Picture 2" descr="http://www.principalspage.com/theblog/wp-content/uploads/2007/09/email-is-dead.jpg"/>
          <p:cNvPicPr>
            <a:picLocks noChangeAspect="1" noChangeArrowheads="1"/>
          </p:cNvPicPr>
          <p:nvPr/>
        </p:nvPicPr>
        <p:blipFill>
          <a:blip r:embed="rId3" cstate="print"/>
          <a:srcRect/>
          <a:stretch>
            <a:fillRect/>
          </a:stretch>
        </p:blipFill>
        <p:spPr bwMode="auto">
          <a:xfrm>
            <a:off x="2514600" y="1295400"/>
            <a:ext cx="4114800" cy="3147610"/>
          </a:xfrm>
          <a:prstGeom prst="rect">
            <a:avLst/>
          </a:prstGeom>
          <a:noFill/>
        </p:spPr>
      </p:pic>
      <p:sp>
        <p:nvSpPr>
          <p:cNvPr id="4" name="TextBox 3"/>
          <p:cNvSpPr txBox="1"/>
          <p:nvPr/>
        </p:nvSpPr>
        <p:spPr>
          <a:xfrm>
            <a:off x="1295400" y="4648200"/>
            <a:ext cx="6324600" cy="1477328"/>
          </a:xfrm>
          <a:prstGeom prst="rect">
            <a:avLst/>
          </a:prstGeom>
          <a:noFill/>
        </p:spPr>
        <p:txBody>
          <a:bodyPr wrap="square" rtlCol="0">
            <a:spAutoFit/>
          </a:bodyPr>
          <a:lstStyle/>
          <a:p>
            <a:r>
              <a:rPr lang="en-US" dirty="0" smtClean="0">
                <a:solidFill>
                  <a:schemeClr val="accent1">
                    <a:lumMod val="50000"/>
                  </a:schemeClr>
                </a:solidFill>
                <a:latin typeface="Lucida Handwriting" pitchFamily="66" charset="0"/>
              </a:rPr>
              <a:t>E-mail is another way of communicating. Though it’s not as effective as instant messaging or facebook it is used a lot. To learn more about e-mail go to the page labeled E-Mail.</a:t>
            </a:r>
            <a:endParaRPr lang="en-US" dirty="0">
              <a:solidFill>
                <a:schemeClr val="accent1">
                  <a:lumMod val="50000"/>
                </a:schemeClr>
              </a:solidFill>
              <a:latin typeface="Lucida Handwriting" pitchFamily="66" charset="0"/>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Apex">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Metro">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Verv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Foundry">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5.xml><?xml version="1.0" encoding="utf-8"?>
<a:theme xmlns:a="http://schemas.openxmlformats.org/drawingml/2006/main" name="Technic">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90</TotalTime>
  <Words>247</Words>
  <Application>Microsoft Office PowerPoint</Application>
  <PresentationFormat>On-screen Show (4:3)</PresentationFormat>
  <Paragraphs>18</Paragraphs>
  <Slides>7</Slides>
  <Notes>7</Notes>
  <HiddenSlides>0</HiddenSlides>
  <MMClips>0</MMClips>
  <ScaleCrop>false</ScaleCrop>
  <HeadingPairs>
    <vt:vector size="4" baseType="variant">
      <vt:variant>
        <vt:lpstr>Theme</vt:lpstr>
      </vt:variant>
      <vt:variant>
        <vt:i4>5</vt:i4>
      </vt:variant>
      <vt:variant>
        <vt:lpstr>Slide Titles</vt:lpstr>
      </vt:variant>
      <vt:variant>
        <vt:i4>7</vt:i4>
      </vt:variant>
    </vt:vector>
  </HeadingPairs>
  <TitlesOfParts>
    <vt:vector size="12" baseType="lpstr">
      <vt:lpstr>Apex</vt:lpstr>
      <vt:lpstr>Metro</vt:lpstr>
      <vt:lpstr>Verve</vt:lpstr>
      <vt:lpstr>Foundry</vt:lpstr>
      <vt:lpstr>Technic</vt:lpstr>
      <vt:lpstr>Communication In the 21st century</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In the 21st century</dc:title>
  <dc:creator>Heather Bell</dc:creator>
  <cp:lastModifiedBy>Heather Bell</cp:lastModifiedBy>
  <cp:revision>11</cp:revision>
  <dcterms:created xsi:type="dcterms:W3CDTF">2010-02-02T21:54:00Z</dcterms:created>
  <dcterms:modified xsi:type="dcterms:W3CDTF">2010-02-27T05:21:00Z</dcterms:modified>
</cp:coreProperties>
</file>